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1" r:id="rId2"/>
    <p:sldId id="364" r:id="rId3"/>
    <p:sldId id="363" r:id="rId4"/>
    <p:sldId id="366" r:id="rId5"/>
    <p:sldId id="369" r:id="rId6"/>
    <p:sldId id="367" r:id="rId7"/>
    <p:sldId id="3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14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80" d="100"/>
          <a:sy n="80" d="100"/>
        </p:scale>
        <p:origin x="-1074" y="19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3/23/2015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1570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0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6"/>
            <a:ext cx="9144000" cy="6853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13654"/>
            <a:ext cx="8229600" cy="1795466"/>
          </a:xfrm>
        </p:spPr>
        <p:txBody>
          <a:bodyPr>
            <a:normAutofit fontScale="90000"/>
          </a:bodyPr>
          <a:lstStyle/>
          <a:p>
            <a:r>
              <a:rPr lang="en-MY" b="1" dirty="0" smtClean="0"/>
              <a:t>PROSEDUR DAN GARIS PANDUAN PENGURUSAN PENYELIDIKAN DAN</a:t>
            </a:r>
            <a:br>
              <a:rPr lang="en-MY" b="1" dirty="0" smtClean="0"/>
            </a:br>
            <a:r>
              <a:rPr lang="en-MY" b="1" dirty="0" smtClean="0"/>
              <a:t>INOVASI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Prosedur</a:t>
            </a:r>
            <a:r>
              <a:rPr lang="en-US" sz="4000" dirty="0" smtClean="0"/>
              <a:t>: </a:t>
            </a:r>
            <a:r>
              <a:rPr lang="en-US" sz="4000" dirty="0" err="1" smtClean="0"/>
              <a:t>Skop</a:t>
            </a:r>
            <a:r>
              <a:rPr lang="en-US" sz="4000" dirty="0" smtClean="0"/>
              <a:t> </a:t>
            </a:r>
            <a:r>
              <a:rPr lang="en-US" sz="4000" dirty="0" err="1" smtClean="0"/>
              <a:t>Perlindungan</a:t>
            </a:r>
            <a:r>
              <a:rPr lang="en-US" sz="4000" dirty="0" smtClean="0"/>
              <a:t> </a:t>
            </a:r>
            <a:r>
              <a:rPr lang="en-US" sz="4000" dirty="0" err="1" smtClean="0"/>
              <a:t>Harta</a:t>
            </a:r>
            <a:r>
              <a:rPr lang="en-US" sz="4000" dirty="0" smtClean="0"/>
              <a:t> </a:t>
            </a:r>
            <a:r>
              <a:rPr lang="en-US" sz="4000" dirty="0" err="1" smtClean="0"/>
              <a:t>Intelek</a:t>
            </a:r>
            <a:endParaRPr lang="en-US" sz="4000" dirty="0"/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625" t="45833" r="39453" b="17708"/>
          <a:stretch>
            <a:fillRect/>
          </a:stretch>
        </p:blipFill>
        <p:spPr bwMode="auto">
          <a:xfrm>
            <a:off x="857224" y="1666162"/>
            <a:ext cx="4071966" cy="41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71604" y="2000240"/>
            <a:ext cx="3357586" cy="142876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5148064" y="2000240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 </a:t>
            </a:r>
            <a:r>
              <a:rPr lang="da-DK" sz="1400" b="1" dirty="0" smtClean="0"/>
              <a:t>Garis Panduan Penyelidikan Untuk Penyelidik </a:t>
            </a:r>
          </a:p>
          <a:p>
            <a:r>
              <a:rPr lang="en-MY" sz="1400" b="1" dirty="0" smtClean="0"/>
              <a:t>(PU/PY/GP15/PENYELIDIK)</a:t>
            </a:r>
          </a:p>
          <a:p>
            <a:endParaRPr lang="en-MY" sz="1400" b="1" dirty="0" smtClean="0"/>
          </a:p>
          <a:p>
            <a:r>
              <a:rPr lang="en-MY" sz="1400" dirty="0" smtClean="0"/>
              <a:t> </a:t>
            </a:r>
            <a:r>
              <a:rPr lang="en-MY" sz="1400" b="1" dirty="0" err="1" smtClean="0"/>
              <a:t>Garis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Panduan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Penyelidikan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Untuk</a:t>
            </a:r>
            <a:r>
              <a:rPr lang="en-MY" sz="1400" b="1" dirty="0" smtClean="0"/>
              <a:t> PTJ</a:t>
            </a:r>
          </a:p>
          <a:p>
            <a:r>
              <a:rPr lang="en-MY" sz="1400" b="1" dirty="0" smtClean="0"/>
              <a:t>(PU/PY/GP16/PTNCPI) </a:t>
            </a:r>
            <a:endParaRPr lang="en-MY" sz="1400" dirty="0" smtClean="0"/>
          </a:p>
          <a:p>
            <a:r>
              <a:rPr lang="en-MY" sz="1400" b="1" dirty="0" smtClean="0"/>
              <a:t> </a:t>
            </a:r>
          </a:p>
          <a:p>
            <a:r>
              <a:rPr lang="en-MY" sz="1400" dirty="0" smtClean="0"/>
              <a:t> </a:t>
            </a:r>
            <a:r>
              <a:rPr lang="en-MY" sz="1400" b="1" dirty="0" err="1" smtClean="0"/>
              <a:t>Garis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Panduan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Penyelidikan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Untuk</a:t>
            </a:r>
            <a:r>
              <a:rPr lang="en-MY" sz="1400" b="1" dirty="0" smtClean="0"/>
              <a:t> </a:t>
            </a:r>
            <a:r>
              <a:rPr lang="en-MY" sz="1400" b="1" dirty="0" err="1" smtClean="0"/>
              <a:t>Pej</a:t>
            </a:r>
            <a:r>
              <a:rPr lang="en-MY" sz="1400" b="1" dirty="0" smtClean="0"/>
              <a:t> TNCPI</a:t>
            </a:r>
          </a:p>
          <a:p>
            <a:r>
              <a:rPr lang="en-MY" sz="1400" b="1" dirty="0" smtClean="0"/>
              <a:t>(PU/PY/GP17/PTNCPI) </a:t>
            </a:r>
            <a:endParaRPr lang="en-MY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1107901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 smtClean="0"/>
              <a:t> Paten (PU/PY/BR16/PATEN); </a:t>
            </a:r>
          </a:p>
          <a:p>
            <a:r>
              <a:rPr lang="en-MY" sz="1400" dirty="0" smtClean="0"/>
              <a:t> </a:t>
            </a:r>
            <a:r>
              <a:rPr lang="en-MY" sz="1400" dirty="0" err="1" smtClean="0"/>
              <a:t>Hak</a:t>
            </a:r>
            <a:r>
              <a:rPr lang="en-MY" sz="1400" dirty="0" smtClean="0"/>
              <a:t> </a:t>
            </a:r>
            <a:r>
              <a:rPr lang="en-MY" sz="1400" dirty="0" err="1" smtClean="0"/>
              <a:t>Cipta</a:t>
            </a:r>
            <a:r>
              <a:rPr lang="en-MY" sz="1400" dirty="0" smtClean="0"/>
              <a:t> (PU/PY/BR17/CR); </a:t>
            </a:r>
          </a:p>
          <a:p>
            <a:r>
              <a:rPr lang="en-MY" sz="1400" dirty="0" smtClean="0"/>
              <a:t> Cap </a:t>
            </a:r>
            <a:r>
              <a:rPr lang="en-MY" sz="1400" dirty="0" err="1" smtClean="0"/>
              <a:t>Dagangan</a:t>
            </a:r>
            <a:r>
              <a:rPr lang="en-MY" sz="1400" dirty="0" smtClean="0"/>
              <a:t> (PU/PY/BR18/TM); </a:t>
            </a:r>
          </a:p>
          <a:p>
            <a:r>
              <a:rPr lang="en-MY" sz="1400" dirty="0" smtClean="0"/>
              <a:t> </a:t>
            </a:r>
            <a:r>
              <a:rPr lang="en-MY" sz="1400" dirty="0" err="1" smtClean="0"/>
              <a:t>Reka</a:t>
            </a:r>
            <a:r>
              <a:rPr lang="en-MY" sz="1400" dirty="0" smtClean="0"/>
              <a:t> </a:t>
            </a:r>
            <a:r>
              <a:rPr lang="en-MY" sz="1400" dirty="0" err="1" smtClean="0"/>
              <a:t>Bentuk</a:t>
            </a:r>
            <a:r>
              <a:rPr lang="en-MY" sz="1400" dirty="0" smtClean="0"/>
              <a:t> </a:t>
            </a:r>
            <a:r>
              <a:rPr lang="en-MY" sz="1400" dirty="0" err="1" smtClean="0"/>
              <a:t>Perindustrian</a:t>
            </a:r>
            <a:r>
              <a:rPr lang="en-MY" sz="1400" dirty="0" smtClean="0"/>
              <a:t> (PU/PY/BR19/ID) </a:t>
            </a:r>
          </a:p>
          <a:p>
            <a:r>
              <a:rPr lang="en-MY" sz="1400" dirty="0" smtClean="0"/>
              <a:t> </a:t>
            </a:r>
            <a:r>
              <a:rPr lang="en-MY" sz="1400" dirty="0" err="1" smtClean="0"/>
              <a:t>Varieti</a:t>
            </a:r>
            <a:r>
              <a:rPr lang="en-MY" sz="1400" dirty="0" smtClean="0"/>
              <a:t> </a:t>
            </a:r>
            <a:r>
              <a:rPr lang="en-MY" sz="1400" dirty="0" err="1" smtClean="0"/>
              <a:t>Tumbuhan</a:t>
            </a:r>
            <a:r>
              <a:rPr lang="en-MY" sz="1400" dirty="0" smtClean="0"/>
              <a:t> </a:t>
            </a:r>
            <a:r>
              <a:rPr lang="en-MY" sz="1400" dirty="0" err="1" smtClean="0"/>
              <a:t>Baru</a:t>
            </a:r>
            <a:r>
              <a:rPr lang="en-MY" sz="1400" dirty="0" smtClean="0"/>
              <a:t> (PU/PY/BR20/NPV) </a:t>
            </a:r>
            <a:endParaRPr lang="en-US" sz="1400" dirty="0" smtClean="0"/>
          </a:p>
          <a:p>
            <a:endParaRPr lang="en-MY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536" y="251356"/>
            <a:ext cx="338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1. </a:t>
            </a:r>
            <a:r>
              <a:rPr lang="en-US" b="1" u="sng" dirty="0" err="1" smtClean="0"/>
              <a:t>Perlindungan</a:t>
            </a:r>
            <a:r>
              <a:rPr lang="en-US" b="1" u="sng" dirty="0" smtClean="0"/>
              <a:t> di Malaysia</a:t>
            </a:r>
            <a:endParaRPr lang="en-MY" b="1" u="sng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57356" y="714356"/>
            <a:ext cx="2000264" cy="928694"/>
            <a:chOff x="3214678" y="857232"/>
            <a:chExt cx="1643074" cy="1000132"/>
          </a:xfrm>
        </p:grpSpPr>
        <p:sp>
          <p:nvSpPr>
            <p:cNvPr id="20" name="Right Arrow Callout 19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4678" y="877516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Terima</a:t>
              </a:r>
              <a:r>
                <a:rPr lang="en-US" sz="1600" dirty="0" smtClean="0"/>
                <a:t> &amp; </a:t>
              </a:r>
              <a:r>
                <a:rPr lang="en-US" sz="1600" dirty="0" err="1" smtClean="0"/>
                <a:t>proses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borang</a:t>
              </a:r>
              <a:endParaRPr lang="en-MY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57356" y="1643050"/>
            <a:ext cx="2000264" cy="1000132"/>
            <a:chOff x="3214678" y="857232"/>
            <a:chExt cx="1643074" cy="1000132"/>
          </a:xfrm>
        </p:grpSpPr>
        <p:sp>
          <p:nvSpPr>
            <p:cNvPr id="26" name="Right Arrow Callout 25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14678" y="928670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Surat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Jemputan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Pembentangan</a:t>
              </a:r>
              <a:endParaRPr lang="en-MY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57356" y="2643182"/>
            <a:ext cx="2000264" cy="857256"/>
            <a:chOff x="3214678" y="857232"/>
            <a:chExt cx="1643074" cy="1000132"/>
          </a:xfrm>
        </p:grpSpPr>
        <p:sp>
          <p:nvSpPr>
            <p:cNvPr id="29" name="Right Arrow Callout 28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14678" y="928670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Dinilai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oleh</a:t>
              </a:r>
              <a:r>
                <a:rPr lang="en-US" sz="1600" dirty="0" smtClean="0"/>
                <a:t> JPHI</a:t>
              </a:r>
              <a:endParaRPr lang="en-MY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71603" y="3500438"/>
            <a:ext cx="2123003" cy="1000132"/>
            <a:chOff x="3214678" y="857232"/>
            <a:chExt cx="1271590" cy="10001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2" name="Right Arrow Callout 31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58912" y="880982"/>
              <a:ext cx="1205190" cy="584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Surat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keputusan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kpd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penyelidik</a:t>
              </a:r>
              <a:r>
                <a:rPr lang="en-US" sz="1600" dirty="0" smtClean="0">
                  <a:solidFill>
                    <a:schemeClr val="bg1"/>
                  </a:solidFill>
                </a:rPr>
                <a:t> &amp; TDPI</a:t>
              </a:r>
              <a:endParaRPr lang="en-MY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16200000">
            <a:off x="2783702" y="4637964"/>
            <a:ext cx="722210" cy="2432025"/>
            <a:chOff x="3214678" y="661598"/>
            <a:chExt cx="1271590" cy="1311322"/>
          </a:xfrm>
        </p:grpSpPr>
        <p:sp>
          <p:nvSpPr>
            <p:cNvPr id="35" name="Right Arrow Callout 34"/>
            <p:cNvSpPr/>
            <p:nvPr/>
          </p:nvSpPr>
          <p:spPr>
            <a:xfrm rot="5400000">
              <a:off x="3252590" y="623686"/>
              <a:ext cx="1195766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3216796" y="843009"/>
              <a:ext cx="1230213" cy="102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Pemfailan</a:t>
              </a:r>
              <a:endParaRPr lang="en-US" sz="1600" dirty="0" smtClean="0"/>
            </a:p>
            <a:p>
              <a:r>
                <a:rPr lang="en-US" sz="1600" dirty="0" err="1" smtClean="0"/>
                <a:t>oleh</a:t>
              </a:r>
              <a:r>
                <a:rPr lang="en-US" sz="1600" dirty="0" smtClean="0"/>
                <a:t> PPSP</a:t>
              </a:r>
              <a:endParaRPr lang="en-MY" sz="16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57356" y="4500570"/>
            <a:ext cx="2071702" cy="1000132"/>
            <a:chOff x="3214678" y="857232"/>
            <a:chExt cx="1701755" cy="1000132"/>
          </a:xfrm>
        </p:grpSpPr>
        <p:sp>
          <p:nvSpPr>
            <p:cNvPr id="38" name="Right Arrow Callout 37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14678" y="928670"/>
              <a:ext cx="1701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  </a:t>
              </a:r>
              <a:r>
                <a:rPr lang="en-US" sz="1600" dirty="0" err="1" smtClean="0"/>
                <a:t>Penderafan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smtClean="0"/>
                <a:t>(</a:t>
              </a:r>
              <a:r>
                <a:rPr lang="en-US" sz="1600" dirty="0" err="1" smtClean="0"/>
                <a:t>jika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disokong</a:t>
              </a:r>
              <a:r>
                <a:rPr lang="en-US" sz="1600" dirty="0" smtClean="0"/>
                <a:t>)</a:t>
              </a:r>
              <a:endParaRPr lang="en-MY" sz="1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10800000">
            <a:off x="4537860" y="5157192"/>
            <a:ext cx="2626428" cy="1023352"/>
            <a:chOff x="3304800" y="657205"/>
            <a:chExt cx="1181469" cy="1253611"/>
          </a:xfrm>
        </p:grpSpPr>
        <p:sp>
          <p:nvSpPr>
            <p:cNvPr id="42" name="Right Arrow Callout 41"/>
            <p:cNvSpPr/>
            <p:nvPr/>
          </p:nvSpPr>
          <p:spPr>
            <a:xfrm rot="5400000">
              <a:off x="3268729" y="693276"/>
              <a:ext cx="1253611" cy="1181469"/>
            </a:xfrm>
            <a:prstGeom prst="righ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3" name="TextBox 42"/>
            <p:cNvSpPr txBox="1"/>
            <p:nvPr/>
          </p:nvSpPr>
          <p:spPr>
            <a:xfrm rot="10800000">
              <a:off x="3320826" y="715760"/>
              <a:ext cx="1142186" cy="7163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Salinan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sijil</a:t>
              </a:r>
              <a:r>
                <a:rPr lang="en-US" sz="1600" dirty="0" smtClean="0">
                  <a:solidFill>
                    <a:schemeClr val="bg1"/>
                  </a:solidFill>
                </a:rPr>
                <a:t>/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Akuan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Berkanun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kepada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penyelidik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smtClean="0"/>
                <a:t>&amp; TDPI</a:t>
              </a:r>
              <a:endParaRPr lang="en-MY" sz="1600" dirty="0"/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>
            <a:off x="4716017" y="4124572"/>
            <a:ext cx="2143139" cy="1000131"/>
            <a:chOff x="3060640" y="857231"/>
            <a:chExt cx="1425630" cy="1200161"/>
          </a:xfrm>
        </p:grpSpPr>
        <p:sp>
          <p:nvSpPr>
            <p:cNvPr id="45" name="Right Arrow Callout 44"/>
            <p:cNvSpPr/>
            <p:nvPr/>
          </p:nvSpPr>
          <p:spPr>
            <a:xfrm rot="5400000">
              <a:off x="3173375" y="744497"/>
              <a:ext cx="1200160" cy="142563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6" name="TextBox 45"/>
            <p:cNvSpPr txBox="1"/>
            <p:nvPr/>
          </p:nvSpPr>
          <p:spPr>
            <a:xfrm rot="10800000">
              <a:off x="3111987" y="857231"/>
              <a:ext cx="1334998" cy="77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Laporan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pemeriksaan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penyelidik</a:t>
              </a:r>
              <a:endParaRPr lang="en-MY" sz="16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44008" y="3284984"/>
            <a:ext cx="2296450" cy="836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Salinan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Sijil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Pendaftaran</a:t>
            </a:r>
            <a:r>
              <a:rPr lang="en-US" sz="1600" dirty="0" smtClean="0">
                <a:solidFill>
                  <a:schemeClr val="bg1"/>
                </a:solidFill>
              </a:rPr>
              <a:t> (Granted) </a:t>
            </a:r>
            <a:r>
              <a:rPr lang="en-US" sz="1600" dirty="0" err="1" smtClean="0">
                <a:solidFill>
                  <a:schemeClr val="bg1"/>
                </a:solidFill>
              </a:rPr>
              <a:t>kpd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penyelidik</a:t>
            </a:r>
            <a:r>
              <a:rPr lang="en-US" sz="1600" dirty="0" smtClean="0">
                <a:solidFill>
                  <a:schemeClr val="bg1"/>
                </a:solidFill>
              </a:rPr>
              <a:t> &amp; TDPI</a:t>
            </a:r>
            <a:endParaRPr lang="en-MY" sz="16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25871" y="595136"/>
            <a:ext cx="2491681" cy="681060"/>
            <a:chOff x="3325871" y="595136"/>
            <a:chExt cx="2491681" cy="681060"/>
          </a:xfrm>
        </p:grpSpPr>
        <p:sp>
          <p:nvSpPr>
            <p:cNvPr id="53" name="Oval 52"/>
            <p:cNvSpPr/>
            <p:nvPr/>
          </p:nvSpPr>
          <p:spPr>
            <a:xfrm>
              <a:off x="4594919" y="595136"/>
              <a:ext cx="1222633" cy="6810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63005" y="734340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Penyelidik</a:t>
              </a:r>
              <a:endParaRPr lang="en-MY" dirty="0"/>
            </a:p>
          </p:txBody>
        </p:sp>
        <p:sp>
          <p:nvSpPr>
            <p:cNvPr id="55" name="Curved Up Arrow 54"/>
            <p:cNvSpPr/>
            <p:nvPr/>
          </p:nvSpPr>
          <p:spPr>
            <a:xfrm rot="10540769">
              <a:off x="3325871" y="640613"/>
              <a:ext cx="1223835" cy="43855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9" y="1205003"/>
            <a:ext cx="1566647" cy="855845"/>
            <a:chOff x="323529" y="1205003"/>
            <a:chExt cx="1566647" cy="855845"/>
          </a:xfrm>
        </p:grpSpPr>
        <p:sp>
          <p:nvSpPr>
            <p:cNvPr id="48" name="Curved Down Arrow 47"/>
            <p:cNvSpPr/>
            <p:nvPr/>
          </p:nvSpPr>
          <p:spPr>
            <a:xfrm rot="494812">
              <a:off x="974839" y="1205003"/>
              <a:ext cx="915337" cy="421427"/>
            </a:xfrm>
            <a:prstGeom prst="curvedDown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3529" y="1537628"/>
              <a:ext cx="1080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Preliminary assessment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32549" y="964295"/>
            <a:ext cx="1631339" cy="1000132"/>
            <a:chOff x="3214678" y="857232"/>
            <a:chExt cx="1267514" cy="1000132"/>
          </a:xfrm>
        </p:grpSpPr>
        <p:sp>
          <p:nvSpPr>
            <p:cNvPr id="12" name="Right Arrow Callout 11"/>
            <p:cNvSpPr/>
            <p:nvPr/>
          </p:nvSpPr>
          <p:spPr>
            <a:xfrm rot="5400000">
              <a:off x="3348369" y="723541"/>
              <a:ext cx="1000132" cy="1267514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0886" y="873665"/>
              <a:ext cx="1144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Surat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jemputan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pembentangan</a:t>
              </a:r>
              <a:endParaRPr lang="en-MY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0232" y="1981190"/>
            <a:ext cx="2000264" cy="857256"/>
            <a:chOff x="3214678" y="857232"/>
            <a:chExt cx="1643074" cy="1000132"/>
          </a:xfrm>
        </p:grpSpPr>
        <p:sp>
          <p:nvSpPr>
            <p:cNvPr id="15" name="Right Arrow Callout 14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14678" y="928670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Dinilai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oleh</a:t>
              </a:r>
              <a:r>
                <a:rPr lang="en-US" sz="1600" dirty="0" smtClean="0"/>
                <a:t> JPHI</a:t>
              </a:r>
              <a:endParaRPr lang="en-MY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5917" y="2857496"/>
            <a:ext cx="2123003" cy="1000132"/>
            <a:chOff x="3214678" y="857232"/>
            <a:chExt cx="1271590" cy="1000132"/>
          </a:xfrm>
        </p:grpSpPr>
        <p:sp>
          <p:nvSpPr>
            <p:cNvPr id="18" name="Right Arrow Callout 17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44688" y="892857"/>
              <a:ext cx="1220244" cy="584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Surat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keputusan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kpd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penyelidik</a:t>
              </a:r>
              <a:r>
                <a:rPr lang="en-US" sz="1600" dirty="0" smtClean="0">
                  <a:solidFill>
                    <a:schemeClr val="bg1"/>
                  </a:solidFill>
                </a:rPr>
                <a:t> &amp; TDPI</a:t>
              </a:r>
              <a:endParaRPr lang="en-MY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2666825" y="4093029"/>
            <a:ext cx="880263" cy="2642057"/>
            <a:chOff x="2636707" y="661600"/>
            <a:chExt cx="1428698" cy="1195764"/>
          </a:xfrm>
        </p:grpSpPr>
        <p:sp>
          <p:nvSpPr>
            <p:cNvPr id="21" name="Right Arrow Callout 20"/>
            <p:cNvSpPr/>
            <p:nvPr/>
          </p:nvSpPr>
          <p:spPr>
            <a:xfrm rot="5400000">
              <a:off x="2753174" y="545133"/>
              <a:ext cx="1195764" cy="1428698"/>
            </a:xfrm>
            <a:prstGeom prst="righ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2968751" y="388044"/>
              <a:ext cx="762898" cy="13147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Salinan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sijil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pemfailan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kpd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penyelidik</a:t>
              </a:r>
              <a:r>
                <a:rPr lang="en-US" sz="1600" dirty="0" smtClean="0">
                  <a:solidFill>
                    <a:schemeClr val="bg1"/>
                  </a:solidFill>
                </a:rPr>
                <a:t> &amp; TDPI</a:t>
              </a:r>
              <a:endParaRPr lang="en-MY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28794" y="3857628"/>
            <a:ext cx="2071702" cy="1000132"/>
            <a:chOff x="3214678" y="857232"/>
            <a:chExt cx="1701755" cy="1000132"/>
          </a:xfrm>
        </p:grpSpPr>
        <p:sp>
          <p:nvSpPr>
            <p:cNvPr id="24" name="Right Arrow Callout 23"/>
            <p:cNvSpPr/>
            <p:nvPr/>
          </p:nvSpPr>
          <p:spPr>
            <a:xfrm rot="5400000">
              <a:off x="3350407" y="721503"/>
              <a:ext cx="1000132" cy="127159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14678" y="928670"/>
              <a:ext cx="1701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Pemfailan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oleh</a:t>
              </a:r>
              <a:r>
                <a:rPr lang="en-US" sz="1600" dirty="0" smtClean="0"/>
                <a:t> </a:t>
              </a:r>
            </a:p>
            <a:p>
              <a:r>
                <a:rPr lang="en-US" sz="1600" dirty="0" err="1" smtClean="0"/>
                <a:t>ejen</a:t>
              </a:r>
              <a:r>
                <a:rPr lang="en-US" sz="1600" dirty="0" smtClean="0"/>
                <a:t> paten</a:t>
              </a:r>
              <a:endParaRPr lang="en-MY" sz="1600" dirty="0"/>
            </a:p>
          </p:txBody>
        </p:sp>
      </p:grpSp>
      <p:grpSp>
        <p:nvGrpSpPr>
          <p:cNvPr id="29" name="Group 28"/>
          <p:cNvGrpSpPr/>
          <p:nvPr/>
        </p:nvGrpSpPr>
        <p:grpSpPr>
          <a:xfrm rot="10800000">
            <a:off x="4588780" y="4845697"/>
            <a:ext cx="2223544" cy="1000130"/>
            <a:chOff x="3060640" y="857232"/>
            <a:chExt cx="1425630" cy="1200160"/>
          </a:xfrm>
        </p:grpSpPr>
        <p:sp>
          <p:nvSpPr>
            <p:cNvPr id="30" name="Right Arrow Callout 29"/>
            <p:cNvSpPr/>
            <p:nvPr/>
          </p:nvSpPr>
          <p:spPr>
            <a:xfrm rot="5400000">
              <a:off x="3173375" y="744497"/>
              <a:ext cx="1200160" cy="1425630"/>
            </a:xfrm>
            <a:prstGeom prst="right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TextBox 30"/>
            <p:cNvSpPr txBox="1"/>
            <p:nvPr/>
          </p:nvSpPr>
          <p:spPr>
            <a:xfrm rot="10800000">
              <a:off x="3111986" y="931097"/>
              <a:ext cx="1334999" cy="701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Laporan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pemeriksaan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penyelidik</a:t>
              </a:r>
              <a:endParaRPr lang="en-MY" sz="16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520" y="345024"/>
            <a:ext cx="38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2. </a:t>
            </a:r>
            <a:r>
              <a:rPr lang="en-US" b="1" u="sng" dirty="0" err="1" smtClean="0"/>
              <a:t>Perlindungan</a:t>
            </a:r>
            <a:r>
              <a:rPr lang="en-US" b="1" u="sng" dirty="0" smtClean="0"/>
              <a:t> di </a:t>
            </a:r>
            <a:r>
              <a:rPr lang="en-US" b="1" u="sng" dirty="0" err="1" smtClean="0"/>
              <a:t>Luar</a:t>
            </a:r>
            <a:r>
              <a:rPr lang="en-US" b="1" u="sng" dirty="0" smtClean="0"/>
              <a:t> Negara (Paten)</a:t>
            </a:r>
            <a:endParaRPr lang="en-MY" b="1" u="sng" dirty="0"/>
          </a:p>
        </p:txBody>
      </p:sp>
      <p:sp>
        <p:nvSpPr>
          <p:cNvPr id="34" name="Rectangle 33"/>
          <p:cNvSpPr/>
          <p:nvPr/>
        </p:nvSpPr>
        <p:spPr>
          <a:xfrm>
            <a:off x="4286248" y="1003073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dirty="0" err="1" smtClean="0"/>
              <a:t>Menilai</a:t>
            </a:r>
            <a:r>
              <a:rPr lang="en-MY" sz="1600" dirty="0" smtClean="0"/>
              <a:t> </a:t>
            </a:r>
            <a:r>
              <a:rPr lang="fi-FI" sz="1600" dirty="0" smtClean="0"/>
              <a:t>permohonan berdasarkan hasil kajian potensi pasaran </a:t>
            </a:r>
          </a:p>
          <a:p>
            <a:endParaRPr lang="fi-FI" sz="1600" dirty="0" smtClean="0"/>
          </a:p>
          <a:p>
            <a:r>
              <a:rPr lang="fi-FI" sz="1600" dirty="0" smtClean="0"/>
              <a:t>i.  Cadangan pemasaran</a:t>
            </a:r>
          </a:p>
          <a:p>
            <a:r>
              <a:rPr lang="fi-FI" sz="1600" dirty="0" smtClean="0"/>
              <a:t>ii. keutamaan: rakan perniagaan</a:t>
            </a:r>
            <a:endParaRPr lang="en-MY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729941" y="3993846"/>
            <a:ext cx="2082383" cy="830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Salinan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Sijil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Pendaftaran</a:t>
            </a:r>
            <a:r>
              <a:rPr lang="en-US" sz="1600" dirty="0" smtClean="0">
                <a:solidFill>
                  <a:schemeClr val="bg1"/>
                </a:solidFill>
              </a:rPr>
              <a:t> (Granted) </a:t>
            </a:r>
            <a:r>
              <a:rPr lang="en-US" sz="1600" dirty="0" err="1" smtClean="0">
                <a:solidFill>
                  <a:schemeClr val="bg1"/>
                </a:solidFill>
              </a:rPr>
              <a:t>kpd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penyelidik</a:t>
            </a:r>
            <a:r>
              <a:rPr lang="en-US" sz="1600" dirty="0" smtClean="0">
                <a:solidFill>
                  <a:schemeClr val="bg1"/>
                </a:solidFill>
              </a:rPr>
              <a:t> &amp; TDPI</a:t>
            </a:r>
            <a:endParaRPr lang="en-MY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23" t="10805" r="24762" b="6216"/>
          <a:stretch/>
        </p:blipFill>
        <p:spPr bwMode="auto">
          <a:xfrm>
            <a:off x="107504" y="1196753"/>
            <a:ext cx="436315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8985" y="5661248"/>
            <a:ext cx="448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http://www.upmip.upm.edu.my/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37" t="7091" r="21537" b="3558"/>
          <a:stretch/>
        </p:blipFill>
        <p:spPr bwMode="auto">
          <a:xfrm>
            <a:off x="4571999" y="1196753"/>
            <a:ext cx="440421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8609" y="1603539"/>
            <a:ext cx="143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AKAN DATANG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4677"/>
            <a:ext cx="403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Rekod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maklumat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intelek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146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111880"/>
            <a:ext cx="596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 smtClean="0"/>
              <a:t>PTJ perlu menggalakkan penyelidik melindungi  harta intelek</a:t>
            </a:r>
            <a:endParaRPr lang="en-MY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901482" y="368429"/>
            <a:ext cx="5123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KPI </a:t>
            </a:r>
            <a:r>
              <a:rPr lang="en-US" sz="2800" b="1" dirty="0" err="1" smtClean="0"/>
              <a:t>Universiti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Keperluan</a:t>
            </a:r>
            <a:r>
              <a:rPr lang="en-US" sz="2800" b="1" dirty="0" smtClean="0"/>
              <a:t> MYRA</a:t>
            </a:r>
            <a:endParaRPr lang="en-MY" sz="2800" b="1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 rotWithShape="1">
          <a:blip r:embed="rId3" cstate="print"/>
          <a:srcRect b="39422"/>
          <a:stretch/>
        </p:blipFill>
        <p:spPr>
          <a:xfrm>
            <a:off x="1186389" y="1700809"/>
            <a:ext cx="6553963" cy="226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2"/>
            <a:ext cx="9144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217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PROSEDUR DAN GARIS PANDUAN PENGURUSAN PENYELIDIKAN DAN INOVASI </vt:lpstr>
      <vt:lpstr>Prosedur: Skop Perlindungan Harta Intelek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user</cp:lastModifiedBy>
  <cp:revision>303</cp:revision>
  <cp:lastPrinted>2014-11-20T03:59:28Z</cp:lastPrinted>
  <dcterms:created xsi:type="dcterms:W3CDTF">2014-12-24T09:01:20Z</dcterms:created>
  <dcterms:modified xsi:type="dcterms:W3CDTF">2015-03-23T03:27:48Z</dcterms:modified>
</cp:coreProperties>
</file>